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19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DDB68-B1CF-4248-B73A-0A901F3D64A3}" type="datetimeFigureOut">
              <a:rPr lang="en-US" smtClean="0"/>
              <a:t>5/31/19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DAC49-5C13-B742-951A-9AB2BA023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2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of all, I am not a historian! However,</a:t>
            </a:r>
            <a:r>
              <a:rPr lang="en-US" baseline="0" dirty="0" smtClean="0"/>
              <a:t> I was a science academic for a while and have a lot of experience with that.  I also worked at the </a:t>
            </a:r>
            <a:r>
              <a:rPr lang="en-US" baseline="0" dirty="0" err="1" smtClean="0"/>
              <a:t>Lacis</a:t>
            </a:r>
            <a:r>
              <a:rPr lang="en-US" baseline="0" dirty="0" smtClean="0"/>
              <a:t> Museum of Lace and Textiles in Berkeley for a while where I had a lot of practice doing textile research.  If you want a guide on doing academic-level history research and writing, talk to Master William of </a:t>
            </a:r>
            <a:r>
              <a:rPr lang="en-US" baseline="0" dirty="0" err="1" smtClean="0"/>
              <a:t>Effingeham</a:t>
            </a:r>
            <a:r>
              <a:rPr lang="en-US" baseline="0" dirty="0" smtClean="0"/>
              <a:t>.  If you want a guide on how I started my garb research into a fairly uncommon time period or region and what I found to be helpful, you are in the correct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DAC49-5C13-B742-951A-9AB2BA0239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DAC49-5C13-B742-951A-9AB2BA0239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2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BERRUGUETE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DAC49-5C13-B742-951A-9AB2BA0239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05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BERRUGUETE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DAC49-5C13-B742-951A-9AB2BA0239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3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BERRRUGUETE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DAC49-5C13-B742-951A-9AB2BA0239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8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7FD54A6-8B5D-574E-8E2F-68D9D88F435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6CFD3E-D54A-7F45-B1AA-B9D43DDEBD1D}" type="datetimeFigureOut">
              <a:rPr lang="en-US" smtClean="0"/>
              <a:t>5/31/19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371" y="608012"/>
            <a:ext cx="7543800" cy="2593975"/>
          </a:xfrm>
        </p:spPr>
        <p:txBody>
          <a:bodyPr/>
          <a:lstStyle/>
          <a:p>
            <a:r>
              <a:rPr lang="en-US" dirty="0" smtClean="0"/>
              <a:t>Researching the Obscure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3759746"/>
            <a:ext cx="7066481" cy="1601123"/>
          </a:xfrm>
        </p:spPr>
        <p:txBody>
          <a:bodyPr>
            <a:normAutofit fontScale="85000" lnSpcReduction="10000"/>
          </a:bodyPr>
          <a:lstStyle/>
          <a:p>
            <a:r>
              <a:rPr lang="en-US" sz="3100" dirty="0" smtClean="0"/>
              <a:t>How to get started with garb no one else is doing</a:t>
            </a:r>
          </a:p>
          <a:p>
            <a:endParaRPr lang="en-US" dirty="0"/>
          </a:p>
          <a:p>
            <a:r>
              <a:rPr lang="en-US" dirty="0" err="1" smtClean="0"/>
              <a:t>Axera</a:t>
            </a:r>
            <a:r>
              <a:rPr lang="en-US" dirty="0" smtClean="0"/>
              <a:t> </a:t>
            </a:r>
            <a:r>
              <a:rPr lang="en-US" dirty="0" err="1" smtClean="0"/>
              <a:t>Coscolano</a:t>
            </a:r>
            <a:endParaRPr lang="en-US" dirty="0" smtClean="0"/>
          </a:p>
          <a:p>
            <a:r>
              <a:rPr lang="en-US" dirty="0" smtClean="0"/>
              <a:t>West Kingdom Collegium, AS 54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35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&amp; caveats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 am not a historian!  I am a textile conservation student</a:t>
            </a:r>
          </a:p>
          <a:p>
            <a:r>
              <a:rPr lang="en-US" sz="2800" dirty="0" smtClean="0"/>
              <a:t>Case study: 15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and 16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 Spanish</a:t>
            </a:r>
          </a:p>
          <a:p>
            <a:r>
              <a:rPr lang="en-US" sz="2800" dirty="0" smtClean="0"/>
              <a:t>How I got started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02029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&amp; Cons of Obscure Garb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Avoid “</a:t>
            </a:r>
            <a:r>
              <a:rPr lang="en-US" dirty="0" err="1" smtClean="0"/>
              <a:t>reenactorisms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Be a pioneer</a:t>
            </a:r>
          </a:p>
          <a:p>
            <a:r>
              <a:rPr lang="en-US" dirty="0" smtClean="0"/>
              <a:t>Learn a lot!  Spread it!</a:t>
            </a:r>
          </a:p>
          <a:p>
            <a:r>
              <a:rPr lang="en-US" dirty="0" smtClean="0"/>
              <a:t>If you mess up there are fewer judges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You have to do your own research</a:t>
            </a:r>
          </a:p>
          <a:p>
            <a:r>
              <a:rPr lang="en-US" dirty="0" smtClean="0"/>
              <a:t>People will not “get” your garb</a:t>
            </a:r>
          </a:p>
          <a:p>
            <a:r>
              <a:rPr lang="en-US" dirty="0" smtClean="0"/>
              <a:t>Looks like you did something else, but you did it wrong.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42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AutoNum type="arabicPeriod"/>
            </a:pPr>
            <a:r>
              <a:rPr lang="en-US" dirty="0" smtClean="0"/>
              <a:t>Find resources</a:t>
            </a:r>
          </a:p>
          <a:p>
            <a:pPr marL="868680" lvl="1" indent="-457200">
              <a:buAutoNum type="arabicPeriod"/>
            </a:pPr>
            <a:r>
              <a:rPr lang="en-US" dirty="0" smtClean="0"/>
              <a:t>Look for extant pieces</a:t>
            </a:r>
          </a:p>
          <a:p>
            <a:pPr marL="868680" lvl="1" indent="-457200">
              <a:buAutoNum type="arabicPeriod"/>
            </a:pPr>
            <a:r>
              <a:rPr lang="en-US" dirty="0" smtClean="0"/>
              <a:t>Look for artists</a:t>
            </a:r>
          </a:p>
          <a:p>
            <a:pPr marL="868680" lvl="1" indent="-457200">
              <a:buAutoNum type="arabicPeriod"/>
            </a:pPr>
            <a:r>
              <a:rPr lang="en-US" dirty="0" smtClean="0"/>
              <a:t>Look for period writings</a:t>
            </a:r>
          </a:p>
          <a:p>
            <a:pPr marL="868680" lvl="1" indent="-457200">
              <a:buAutoNum type="arabicPeriod"/>
            </a:pPr>
            <a:r>
              <a:rPr lang="en-US" dirty="0" smtClean="0"/>
              <a:t>Look </a:t>
            </a:r>
            <a:r>
              <a:rPr lang="en-US" dirty="0" smtClean="0"/>
              <a:t>for modern </a:t>
            </a:r>
            <a:r>
              <a:rPr lang="en-US" dirty="0" smtClean="0"/>
              <a:t>books/compendiums</a:t>
            </a:r>
          </a:p>
          <a:p>
            <a:pPr marL="571500" indent="-457200">
              <a:buAutoNum type="arabicPeriod"/>
            </a:pPr>
            <a:r>
              <a:rPr lang="en-US" dirty="0" smtClean="0"/>
              <a:t>Establish a timeline</a:t>
            </a:r>
          </a:p>
          <a:p>
            <a:pPr marL="571500" indent="-457200">
              <a:buAutoNum type="arabicPeriod"/>
            </a:pPr>
            <a:r>
              <a:rPr lang="en-US" dirty="0" smtClean="0"/>
              <a:t>Look for trends</a:t>
            </a:r>
          </a:p>
          <a:p>
            <a:pPr marL="571500" indent="-457200">
              <a:buAutoNum type="arabicPeriod"/>
            </a:pPr>
            <a:r>
              <a:rPr lang="en-US" dirty="0" smtClean="0"/>
              <a:t>What’s missing</a:t>
            </a:r>
          </a:p>
          <a:p>
            <a:pPr marL="571500" indent="-457200">
              <a:buAutoNum type="arabicPeriod"/>
            </a:pPr>
            <a:r>
              <a:rPr lang="en-US" dirty="0" smtClean="0"/>
              <a:t>Learn the history</a:t>
            </a:r>
          </a:p>
          <a:p>
            <a:pPr marL="571500" indent="-457200">
              <a:buAutoNum type="arabicPeriod"/>
            </a:pPr>
            <a:endParaRPr lang="en-US" dirty="0" smtClean="0"/>
          </a:p>
          <a:p>
            <a:pPr marL="5715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51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Resources: Extant pieces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the big boys: The Met, V&amp;A, LACMA, KCI</a:t>
            </a:r>
          </a:p>
          <a:p>
            <a:r>
              <a:rPr lang="en-US" dirty="0" smtClean="0"/>
              <a:t>Collections are searchable but often not intuitive!</a:t>
            </a:r>
          </a:p>
          <a:p>
            <a:r>
              <a:rPr lang="en-US" dirty="0" smtClean="0"/>
              <a:t>Move to museums in your area of interest.  </a:t>
            </a:r>
          </a:p>
          <a:p>
            <a:pPr lvl="1"/>
            <a:r>
              <a:rPr lang="en-US" dirty="0" smtClean="0"/>
              <a:t>Feel free to contact them and ask.</a:t>
            </a:r>
          </a:p>
          <a:p>
            <a:r>
              <a:rPr lang="en-US" dirty="0" smtClean="0"/>
              <a:t>Some pieces are not available</a:t>
            </a:r>
          </a:p>
          <a:p>
            <a:pPr lvl="1"/>
            <a:r>
              <a:rPr lang="en-US" dirty="0" smtClean="0"/>
              <a:t>Private collections, small museums without websites, etc.</a:t>
            </a:r>
          </a:p>
          <a:p>
            <a:pPr lvl="1"/>
            <a:r>
              <a:rPr lang="en-US" dirty="0" smtClean="0"/>
              <a:t>It is easy to miss things!  Take this part slowly.  Don’t frustrate yourself</a:t>
            </a:r>
          </a:p>
          <a:p>
            <a:r>
              <a:rPr lang="en-US" dirty="0" smtClean="0"/>
              <a:t>Important enough to be saved== quite wealthy (usually)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0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95" y="274638"/>
            <a:ext cx="8091905" cy="1143000"/>
          </a:xfrm>
        </p:spPr>
        <p:txBody>
          <a:bodyPr/>
          <a:lstStyle/>
          <a:p>
            <a:r>
              <a:rPr lang="en-US" sz="3800" dirty="0" smtClean="0"/>
              <a:t>Extant Pieces </a:t>
            </a:r>
            <a:r>
              <a:rPr lang="en-US" sz="3800" dirty="0" err="1" smtClean="0"/>
              <a:t>vs</a:t>
            </a:r>
            <a:r>
              <a:rPr lang="en-US" sz="3800" dirty="0" smtClean="0"/>
              <a:t> Artistic Representation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</a:t>
            </a:r>
            <a:r>
              <a:rPr lang="en-US" dirty="0" err="1" smtClean="0"/>
              <a:t>vs</a:t>
            </a:r>
            <a:r>
              <a:rPr lang="en-US" dirty="0" smtClean="0"/>
              <a:t> Secondary source</a:t>
            </a:r>
          </a:p>
          <a:p>
            <a:pPr lvl="1"/>
            <a:r>
              <a:rPr lang="en-US" dirty="0" smtClean="0"/>
              <a:t>Did the painter  take artistic license?</a:t>
            </a:r>
          </a:p>
          <a:p>
            <a:pPr lvl="1"/>
            <a:r>
              <a:rPr lang="en-US" dirty="0" smtClean="0"/>
              <a:t>Did they show everything (usually no)</a:t>
            </a:r>
          </a:p>
          <a:p>
            <a:pPr lvl="1"/>
            <a:r>
              <a:rPr lang="en-US" dirty="0" smtClean="0"/>
              <a:t>Did they understand how fabric moves (ex: RUFFS)</a:t>
            </a:r>
          </a:p>
          <a:p>
            <a:r>
              <a:rPr lang="en-US" dirty="0" smtClean="0"/>
              <a:t>We are used to looking at photographs</a:t>
            </a:r>
          </a:p>
          <a:p>
            <a:pPr lvl="1"/>
            <a:r>
              <a:rPr lang="en-US" dirty="0" smtClean="0"/>
              <a:t>Art is stylized</a:t>
            </a:r>
            <a:r>
              <a:rPr lang="en-US" dirty="0" smtClean="0">
                <a:sym typeface="Wingdings"/>
              </a:rPr>
              <a:t> apply it to a real body</a:t>
            </a:r>
            <a:endParaRPr lang="en-US" dirty="0" smtClean="0"/>
          </a:p>
          <a:p>
            <a:pPr lvl="1"/>
            <a:r>
              <a:rPr lang="en-US" dirty="0" smtClean="0"/>
              <a:t>Ex: 14</a:t>
            </a:r>
            <a:r>
              <a:rPr lang="en-US" baseline="30000" dirty="0" smtClean="0"/>
              <a:t>th</a:t>
            </a:r>
            <a:r>
              <a:rPr lang="en-US" dirty="0" smtClean="0"/>
              <a:t> C manuscript ladies</a:t>
            </a:r>
          </a:p>
          <a:p>
            <a:endParaRPr lang="en-US" dirty="0"/>
          </a:p>
        </p:txBody>
      </p:sp>
      <p:pic>
        <p:nvPicPr>
          <p:cNvPr id="4" name="Picture 3" descr="60049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70" y="4297557"/>
            <a:ext cx="1331430" cy="2560442"/>
          </a:xfrm>
          <a:prstGeom prst="rect">
            <a:avLst/>
          </a:prstGeom>
        </p:spPr>
      </p:pic>
      <p:pic>
        <p:nvPicPr>
          <p:cNvPr id="6" name="Picture 5" descr="15thC_French_Boccaccio_deClarisMulieribus_FestivalOfFlor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161" y="4245428"/>
            <a:ext cx="1267097" cy="2612571"/>
          </a:xfrm>
          <a:prstGeom prst="rect">
            <a:avLst/>
          </a:prstGeom>
        </p:spPr>
      </p:pic>
      <p:pic>
        <p:nvPicPr>
          <p:cNvPr id="7" name="Picture 6" descr="luttrell psalt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42" y="4297556"/>
            <a:ext cx="1525909" cy="2446541"/>
          </a:xfrm>
          <a:prstGeom prst="rect">
            <a:avLst/>
          </a:prstGeom>
        </p:spPr>
      </p:pic>
      <p:pic>
        <p:nvPicPr>
          <p:cNvPr id="8" name="Picture 7" descr="luttrell psalter 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2" y="4297557"/>
            <a:ext cx="2221091" cy="244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65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114"/>
            <a:ext cx="7620000" cy="1143000"/>
          </a:xfrm>
        </p:spPr>
        <p:txBody>
          <a:bodyPr/>
          <a:lstStyle/>
          <a:p>
            <a:r>
              <a:rPr lang="en-US" dirty="0" smtClean="0"/>
              <a:t>Case study: Extant Pieces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196114"/>
            <a:ext cx="4371364" cy="5204686"/>
          </a:xfrm>
        </p:spPr>
        <p:txBody>
          <a:bodyPr>
            <a:normAutofit/>
          </a:bodyPr>
          <a:lstStyle/>
          <a:p>
            <a:r>
              <a:rPr lang="en-US" dirty="0" smtClean="0"/>
              <a:t>There are no late 15</a:t>
            </a:r>
            <a:r>
              <a:rPr lang="en-US" baseline="30000" dirty="0" smtClean="0"/>
              <a:t>th</a:t>
            </a:r>
            <a:r>
              <a:rPr lang="en-US" dirty="0" smtClean="0"/>
              <a:t> C and early 16</a:t>
            </a:r>
            <a:r>
              <a:rPr lang="en-US" baseline="30000" dirty="0" smtClean="0"/>
              <a:t>th</a:t>
            </a:r>
            <a:r>
              <a:rPr lang="en-US" dirty="0" smtClean="0"/>
              <a:t> C Spanish pieces</a:t>
            </a:r>
          </a:p>
          <a:p>
            <a:r>
              <a:rPr lang="en-US" dirty="0" smtClean="0"/>
              <a:t>There are several late 16</a:t>
            </a:r>
            <a:r>
              <a:rPr lang="en-US" baseline="30000" dirty="0" smtClean="0"/>
              <a:t>th</a:t>
            </a:r>
            <a:r>
              <a:rPr lang="en-US" dirty="0" smtClean="0"/>
              <a:t> C Spanish pieces</a:t>
            </a:r>
          </a:p>
          <a:p>
            <a:pPr lvl="1"/>
            <a:r>
              <a:rPr lang="en-US" dirty="0" smtClean="0"/>
              <a:t>Men’s suit at LACMA</a:t>
            </a:r>
          </a:p>
          <a:p>
            <a:pPr lvl="1"/>
            <a:r>
              <a:rPr lang="en-US" dirty="0" smtClean="0"/>
              <a:t>Dress ensemble at the Met</a:t>
            </a:r>
          </a:p>
          <a:p>
            <a:pPr lvl="1"/>
            <a:r>
              <a:rPr lang="en-US" dirty="0" smtClean="0"/>
              <a:t>Dress of Isabella Clara Eugenia in Toledo</a:t>
            </a:r>
          </a:p>
          <a:p>
            <a:pPr lvl="1"/>
            <a:r>
              <a:rPr lang="en-US" dirty="0" smtClean="0"/>
              <a:t>Farthingale in the </a:t>
            </a:r>
            <a:r>
              <a:rPr lang="en-US" dirty="0" err="1" smtClean="0"/>
              <a:t>Museo</a:t>
            </a:r>
            <a:r>
              <a:rPr lang="en-US" dirty="0" smtClean="0"/>
              <a:t> </a:t>
            </a:r>
            <a:r>
              <a:rPr lang="en-US" dirty="0" err="1" smtClean="0"/>
              <a:t>Ethnografico</a:t>
            </a:r>
            <a:r>
              <a:rPr lang="en-US" dirty="0" smtClean="0"/>
              <a:t> de </a:t>
            </a:r>
            <a:r>
              <a:rPr lang="en-US" dirty="0" err="1" smtClean="0"/>
              <a:t>Castilla</a:t>
            </a:r>
            <a:r>
              <a:rPr lang="en-US" dirty="0" smtClean="0"/>
              <a:t> y Leon</a:t>
            </a:r>
          </a:p>
          <a:p>
            <a:r>
              <a:rPr lang="en-US" dirty="0" smtClean="0"/>
              <a:t>There are several pieces in the Spanish style, but not from Spain</a:t>
            </a:r>
          </a:p>
          <a:p>
            <a:r>
              <a:rPr lang="en-US" dirty="0" smtClean="0"/>
              <a:t>Early 16</a:t>
            </a:r>
            <a:r>
              <a:rPr lang="en-US" baseline="30000" dirty="0" smtClean="0"/>
              <a:t>th</a:t>
            </a:r>
            <a:r>
              <a:rPr lang="en-US" dirty="0" smtClean="0"/>
              <a:t> C Spanish and Italian are similar</a:t>
            </a:r>
          </a:p>
        </p:txBody>
      </p:sp>
      <p:pic>
        <p:nvPicPr>
          <p:cNvPr id="4" name="Picture 3" descr="DP204340 met 1570s spanish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2" t="7106" r="9018" b="6667"/>
          <a:stretch/>
        </p:blipFill>
        <p:spPr>
          <a:xfrm>
            <a:off x="5015780" y="1447286"/>
            <a:ext cx="3317127" cy="462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44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70" y="156492"/>
            <a:ext cx="7620000" cy="1143000"/>
          </a:xfrm>
        </p:spPr>
        <p:txBody>
          <a:bodyPr/>
          <a:lstStyle/>
          <a:p>
            <a:r>
              <a:rPr lang="en-US" dirty="0" smtClean="0"/>
              <a:t>Find resources: Period Art!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135" y="1186689"/>
            <a:ext cx="7620000" cy="4800600"/>
          </a:xfrm>
        </p:spPr>
        <p:txBody>
          <a:bodyPr/>
          <a:lstStyle/>
          <a:p>
            <a:r>
              <a:rPr lang="en-US" dirty="0" smtClean="0"/>
              <a:t>Often easiest</a:t>
            </a:r>
          </a:p>
          <a:p>
            <a:r>
              <a:rPr lang="en-US" dirty="0" smtClean="0"/>
              <a:t>Multiple artists</a:t>
            </a:r>
          </a:p>
          <a:p>
            <a:r>
              <a:rPr lang="en-US" dirty="0" smtClean="0"/>
              <a:t>Beware of reusing clothes</a:t>
            </a:r>
          </a:p>
        </p:txBody>
      </p:sp>
      <p:pic>
        <p:nvPicPr>
          <p:cNvPr id="4" name="Picture 3" descr="berruguete la verificacion del cruz 147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55" y="2643515"/>
            <a:ext cx="3148169" cy="3757286"/>
          </a:xfrm>
          <a:prstGeom prst="rect">
            <a:avLst/>
          </a:prstGeom>
        </p:spPr>
      </p:pic>
      <p:pic>
        <p:nvPicPr>
          <p:cNvPr id="5" name="Picture 4" descr="santa elena buscando al cruz berrugue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448" y="2643515"/>
            <a:ext cx="2906677" cy="375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9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537" y="206755"/>
            <a:ext cx="7620000" cy="803330"/>
          </a:xfrm>
        </p:spPr>
        <p:txBody>
          <a:bodyPr/>
          <a:lstStyle/>
          <a:p>
            <a:r>
              <a:rPr lang="en-US" dirty="0" smtClean="0"/>
              <a:t>Period Art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25764"/>
            <a:ext cx="7634704" cy="5175036"/>
          </a:xfrm>
        </p:spPr>
        <p:txBody>
          <a:bodyPr/>
          <a:lstStyle/>
          <a:p>
            <a:r>
              <a:rPr lang="en-US" dirty="0" smtClean="0"/>
              <a:t>Beware of title/attribution</a:t>
            </a:r>
          </a:p>
          <a:p>
            <a:pPr lvl="1"/>
            <a:r>
              <a:rPr lang="en-US" dirty="0" err="1" smtClean="0"/>
              <a:t>Pinterest</a:t>
            </a:r>
            <a:r>
              <a:rPr lang="en-US" dirty="0" smtClean="0"/>
              <a:t> is the biggest offender</a:t>
            </a:r>
          </a:p>
          <a:p>
            <a:pPr lvl="1"/>
            <a:r>
              <a:rPr lang="en-US" dirty="0" smtClean="0"/>
              <a:t>Try to trace things back to the museum/collection</a:t>
            </a:r>
          </a:p>
          <a:p>
            <a:r>
              <a:rPr lang="en-US" dirty="0" smtClean="0"/>
              <a:t>Only one class or style</a:t>
            </a:r>
          </a:p>
          <a:p>
            <a:pPr lvl="1"/>
            <a:r>
              <a:rPr lang="en-US" dirty="0" smtClean="0"/>
              <a:t>“Genre painting” comes and goes</a:t>
            </a:r>
          </a:p>
          <a:p>
            <a:r>
              <a:rPr lang="en-US" dirty="0" smtClean="0"/>
              <a:t>Allegorical/fancy dress </a:t>
            </a:r>
          </a:p>
          <a:p>
            <a:endParaRPr lang="en-US" dirty="0"/>
          </a:p>
        </p:txBody>
      </p:sp>
      <p:pic>
        <p:nvPicPr>
          <p:cNvPr id="4" name="Picture 3" descr="berruguete suitor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 r="42174" b="47887"/>
          <a:stretch/>
        </p:blipFill>
        <p:spPr>
          <a:xfrm>
            <a:off x="3898290" y="3322323"/>
            <a:ext cx="4356045" cy="334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9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8873"/>
            <a:ext cx="7620000" cy="1143000"/>
          </a:xfrm>
        </p:spPr>
        <p:txBody>
          <a:bodyPr/>
          <a:lstStyle/>
          <a:p>
            <a:r>
              <a:rPr lang="en-US" dirty="0" smtClean="0"/>
              <a:t>Case Study: Painters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471" y="852250"/>
            <a:ext cx="7280315" cy="4800600"/>
          </a:xfrm>
        </p:spPr>
        <p:txBody>
          <a:bodyPr/>
          <a:lstStyle/>
          <a:p>
            <a:r>
              <a:rPr lang="en-US" dirty="0" smtClean="0"/>
              <a:t>Late 15</a:t>
            </a:r>
            <a:r>
              <a:rPr lang="en-US" baseline="30000" dirty="0" smtClean="0"/>
              <a:t>th</a:t>
            </a:r>
            <a:r>
              <a:rPr lang="en-US" dirty="0" smtClean="0"/>
              <a:t> C</a:t>
            </a:r>
          </a:p>
          <a:p>
            <a:pPr lvl="1"/>
            <a:r>
              <a:rPr lang="en-US" dirty="0" smtClean="0"/>
              <a:t>Pedro </a:t>
            </a:r>
            <a:r>
              <a:rPr lang="en-US" dirty="0" err="1" smtClean="0"/>
              <a:t>Berruguete</a:t>
            </a:r>
            <a:r>
              <a:rPr lang="en-US" dirty="0" smtClean="0"/>
              <a:t>, Pedro Garcia de </a:t>
            </a:r>
            <a:r>
              <a:rPr lang="en-US" dirty="0" err="1" smtClean="0"/>
              <a:t>Benabarre</a:t>
            </a:r>
            <a:endParaRPr lang="en-US" dirty="0" smtClean="0"/>
          </a:p>
          <a:p>
            <a:r>
              <a:rPr lang="en-US" dirty="0" smtClean="0"/>
              <a:t>Early 16</a:t>
            </a:r>
            <a:r>
              <a:rPr lang="en-US" baseline="30000" dirty="0" smtClean="0"/>
              <a:t>th</a:t>
            </a:r>
            <a:r>
              <a:rPr lang="en-US" dirty="0" smtClean="0"/>
              <a:t> C</a:t>
            </a:r>
          </a:p>
          <a:p>
            <a:pPr lvl="1"/>
            <a:r>
              <a:rPr lang="en-US" i="1" dirty="0" smtClean="0"/>
              <a:t>Das </a:t>
            </a:r>
            <a:r>
              <a:rPr lang="en-US" i="1" dirty="0" err="1" smtClean="0"/>
              <a:t>Trachtenbuch</a:t>
            </a:r>
            <a:r>
              <a:rPr lang="en-US" dirty="0" smtClean="0"/>
              <a:t>, Juan de </a:t>
            </a:r>
            <a:r>
              <a:rPr lang="en-US" dirty="0" err="1" smtClean="0"/>
              <a:t>Burgunya</a:t>
            </a:r>
            <a:r>
              <a:rPr lang="en-US" dirty="0" smtClean="0"/>
              <a:t>, Juan de </a:t>
            </a:r>
            <a:r>
              <a:rPr lang="en-US" dirty="0" err="1" smtClean="0"/>
              <a:t>Flandres</a:t>
            </a:r>
            <a:endParaRPr lang="en-US" dirty="0" smtClean="0"/>
          </a:p>
          <a:p>
            <a:r>
              <a:rPr lang="en-US" dirty="0" smtClean="0"/>
              <a:t>Late 16</a:t>
            </a:r>
            <a:r>
              <a:rPr lang="en-US" baseline="30000" dirty="0" smtClean="0"/>
              <a:t>th</a:t>
            </a:r>
            <a:r>
              <a:rPr lang="en-US" dirty="0" smtClean="0"/>
              <a:t> C</a:t>
            </a:r>
          </a:p>
          <a:p>
            <a:pPr lvl="1"/>
            <a:r>
              <a:rPr lang="en-US" dirty="0" smtClean="0"/>
              <a:t>Alonso Sanchez </a:t>
            </a:r>
            <a:r>
              <a:rPr lang="en-US" dirty="0" err="1" smtClean="0"/>
              <a:t>Coello</a:t>
            </a:r>
            <a:endParaRPr lang="en-US" dirty="0"/>
          </a:p>
        </p:txBody>
      </p:sp>
      <p:pic>
        <p:nvPicPr>
          <p:cNvPr id="5" name="Picture 4" descr="salome in herod's palace 148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92" y="3278549"/>
            <a:ext cx="1371112" cy="3579451"/>
          </a:xfrm>
          <a:prstGeom prst="rect">
            <a:avLst/>
          </a:prstGeom>
        </p:spPr>
      </p:pic>
      <p:pic>
        <p:nvPicPr>
          <p:cNvPr id="6" name="Picture 5" descr="joan de burgunya 1520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84"/>
          <a:stretch/>
        </p:blipFill>
        <p:spPr>
          <a:xfrm>
            <a:off x="2283629" y="3278548"/>
            <a:ext cx="3215822" cy="3579451"/>
          </a:xfrm>
          <a:prstGeom prst="rect">
            <a:avLst/>
          </a:prstGeom>
        </p:spPr>
      </p:pic>
      <p:pic>
        <p:nvPicPr>
          <p:cNvPr id="7" name="Picture 6" descr="infanta isabell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194" y="3278548"/>
            <a:ext cx="2964979" cy="357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19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Resources: Period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least favorite resource!</a:t>
            </a:r>
          </a:p>
          <a:p>
            <a:r>
              <a:rPr lang="en-US" dirty="0" smtClean="0"/>
              <a:t>Many are available online</a:t>
            </a:r>
          </a:p>
          <a:p>
            <a:pPr lvl="1"/>
            <a:r>
              <a:rPr lang="en-US" dirty="0" smtClean="0"/>
              <a:t>Antique Pattern Library</a:t>
            </a:r>
          </a:p>
          <a:p>
            <a:pPr lvl="1"/>
            <a:r>
              <a:rPr lang="en-US" dirty="0" err="1" smtClean="0"/>
              <a:t>cs.arizona.edu</a:t>
            </a:r>
            <a:endParaRPr lang="en-US" dirty="0" smtClean="0"/>
          </a:p>
          <a:p>
            <a:r>
              <a:rPr lang="en-US" dirty="0" smtClean="0"/>
              <a:t>Some are not– that is what good modern books are for</a:t>
            </a:r>
          </a:p>
          <a:p>
            <a:r>
              <a:rPr lang="en-US" dirty="0" smtClean="0"/>
              <a:t>Translation can be challenging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2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</a:t>
            </a:r>
            <a:r>
              <a:rPr lang="en-US" dirty="0" err="1" smtClean="0"/>
              <a:t>Alcega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02207" cy="4800600"/>
          </a:xfrm>
        </p:spPr>
        <p:txBody>
          <a:bodyPr/>
          <a:lstStyle/>
          <a:p>
            <a:r>
              <a:rPr lang="en-US" dirty="0" smtClean="0"/>
              <a:t>Tailor’s Cutting Manual 1589</a:t>
            </a:r>
          </a:p>
          <a:p>
            <a:r>
              <a:rPr lang="en-US" u="sng" dirty="0" smtClean="0"/>
              <a:t>Not patterns</a:t>
            </a:r>
          </a:p>
          <a:p>
            <a:pPr lvl="1"/>
            <a:r>
              <a:rPr lang="en-US" dirty="0" smtClean="0"/>
              <a:t>Small pieces are missing!</a:t>
            </a:r>
          </a:p>
          <a:p>
            <a:r>
              <a:rPr lang="en-US" dirty="0" smtClean="0"/>
              <a:t>Many modern interpretations and translations</a:t>
            </a:r>
            <a:r>
              <a:rPr lang="en-US" dirty="0" smtClean="0">
                <a:sym typeface="Wingdings"/>
              </a:rPr>
              <a:t> farthingale</a:t>
            </a:r>
            <a:endParaRPr lang="en-US" dirty="0"/>
          </a:p>
        </p:txBody>
      </p:sp>
      <p:pic>
        <p:nvPicPr>
          <p:cNvPr id="4" name="Picture 3" descr="Retrato_de_Juan_de_Alceg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063" y="2170931"/>
            <a:ext cx="3252034" cy="443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6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Resources: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“Sewing books”</a:t>
            </a:r>
          </a:p>
          <a:p>
            <a:pPr lvl="1"/>
            <a:r>
              <a:rPr lang="en-US" dirty="0" err="1" smtClean="0"/>
              <a:t>Ie</a:t>
            </a:r>
            <a:r>
              <a:rPr lang="en-US" dirty="0" smtClean="0"/>
              <a:t> Tudor Tailor, Medieval </a:t>
            </a:r>
            <a:r>
              <a:rPr lang="en-US" smtClean="0"/>
              <a:t>Tailor’s Assistant, </a:t>
            </a:r>
            <a:r>
              <a:rPr lang="en-US" dirty="0" smtClean="0"/>
              <a:t>Norse Garments Reconstructed</a:t>
            </a:r>
          </a:p>
          <a:p>
            <a:pPr lvl="1"/>
            <a:r>
              <a:rPr lang="en-US" dirty="0" smtClean="0"/>
              <a:t>Tell you how to make things</a:t>
            </a:r>
          </a:p>
          <a:p>
            <a:pPr lvl="1"/>
            <a:endParaRPr lang="en-US" dirty="0"/>
          </a:p>
          <a:p>
            <a:r>
              <a:rPr lang="en-US" dirty="0" smtClean="0"/>
              <a:t>“Resource books”</a:t>
            </a:r>
          </a:p>
          <a:p>
            <a:pPr lvl="1"/>
            <a:r>
              <a:rPr lang="en-US" dirty="0" smtClean="0"/>
              <a:t>Queen Elizabeth’s Wardrobe </a:t>
            </a:r>
            <a:r>
              <a:rPr lang="en-US" dirty="0" err="1" smtClean="0"/>
              <a:t>Unlock’d</a:t>
            </a:r>
            <a:r>
              <a:rPr lang="en-US" dirty="0" smtClean="0"/>
              <a:t>, Hispanic Costume</a:t>
            </a:r>
          </a:p>
          <a:p>
            <a:pPr lvl="1"/>
            <a:r>
              <a:rPr lang="en-US" dirty="0" smtClean="0"/>
              <a:t>Tell you what to make</a:t>
            </a:r>
          </a:p>
          <a:p>
            <a:pPr lvl="1"/>
            <a:r>
              <a:rPr lang="en-US" dirty="0" smtClean="0"/>
              <a:t>Ideally mostly compiled period sources</a:t>
            </a:r>
          </a:p>
          <a:p>
            <a:pPr lvl="1"/>
            <a:endParaRPr lang="en-US" dirty="0"/>
          </a:p>
          <a:p>
            <a:r>
              <a:rPr lang="en-US" dirty="0" smtClean="0"/>
              <a:t>Do not be afraid to look for academic articles!</a:t>
            </a:r>
          </a:p>
          <a:p>
            <a:pPr lvl="1"/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47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Hispanic Costume by Ruth Anderson</a:t>
            </a:r>
          </a:p>
          <a:p>
            <a:pPr lvl="1"/>
            <a:r>
              <a:rPr lang="en-US" dirty="0" smtClean="0"/>
              <a:t>Two parts</a:t>
            </a:r>
          </a:p>
          <a:p>
            <a:pPr lvl="1"/>
            <a:r>
              <a:rPr lang="en-US" dirty="0" smtClean="0"/>
              <a:t>1. Period accounts of clothing</a:t>
            </a:r>
          </a:p>
          <a:p>
            <a:pPr lvl="1"/>
            <a:r>
              <a:rPr lang="en-US" dirty="0" smtClean="0"/>
              <a:t>2. Examples of certain styles in art</a:t>
            </a:r>
          </a:p>
          <a:p>
            <a:r>
              <a:rPr lang="en-US" dirty="0" smtClean="0"/>
              <a:t>Spanish Costume at the Courts of Early Modern Europe</a:t>
            </a:r>
          </a:p>
          <a:p>
            <a:pPr lvl="1"/>
            <a:r>
              <a:rPr lang="en-US" dirty="0" smtClean="0"/>
              <a:t>Scholarly essays about Spanish costume and influence</a:t>
            </a:r>
          </a:p>
          <a:p>
            <a:pPr lvl="1"/>
            <a:r>
              <a:rPr lang="en-US" dirty="0" smtClean="0"/>
              <a:t>Context!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moda</a:t>
            </a:r>
            <a:r>
              <a:rPr lang="en-US" dirty="0" smtClean="0"/>
              <a:t> a la </a:t>
            </a:r>
            <a:r>
              <a:rPr lang="en-US" dirty="0" err="1" smtClean="0"/>
              <a:t>Catalunya</a:t>
            </a:r>
            <a:r>
              <a:rPr lang="en-US" dirty="0" smtClean="0"/>
              <a:t> del </a:t>
            </a:r>
            <a:r>
              <a:rPr lang="en-US" dirty="0" err="1" smtClean="0"/>
              <a:t>segle</a:t>
            </a:r>
            <a:r>
              <a:rPr lang="en-US" dirty="0" smtClean="0"/>
              <a:t> XIV</a:t>
            </a:r>
          </a:p>
          <a:p>
            <a:pPr lvl="1"/>
            <a:r>
              <a:rPr lang="en-US" dirty="0" smtClean="0"/>
              <a:t>What happens if the information is in another language?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408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26" y="274638"/>
            <a:ext cx="8018074" cy="1143000"/>
          </a:xfrm>
        </p:spPr>
        <p:txBody>
          <a:bodyPr/>
          <a:lstStyle/>
          <a:p>
            <a:r>
              <a:rPr lang="en-US" dirty="0" smtClean="0"/>
              <a:t>You have resources–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800" dirty="0" smtClean="0"/>
              <a:t>Establish a timeline</a:t>
            </a:r>
          </a:p>
          <a:p>
            <a:r>
              <a:rPr lang="en-US" dirty="0" smtClean="0"/>
              <a:t>General</a:t>
            </a:r>
            <a:r>
              <a:rPr lang="en-US" dirty="0" smtClean="0">
                <a:sym typeface="Wingdings"/>
              </a:rPr>
              <a:t> specific</a:t>
            </a:r>
          </a:p>
          <a:p>
            <a:pPr lvl="1"/>
            <a:r>
              <a:rPr lang="en-US" dirty="0" smtClean="0">
                <a:sym typeface="Wingdings"/>
              </a:rPr>
              <a:t>For pre 17th C aim for decades as most specific</a:t>
            </a:r>
          </a:p>
          <a:p>
            <a:r>
              <a:rPr lang="en-US" dirty="0" smtClean="0">
                <a:sym typeface="Wingdings"/>
              </a:rPr>
              <a:t>Fashion transitions smoothly!</a:t>
            </a:r>
          </a:p>
          <a:p>
            <a:pPr lvl="1"/>
            <a:r>
              <a:rPr lang="en-US" dirty="0" err="1" smtClean="0">
                <a:sym typeface="Wingdings"/>
              </a:rPr>
              <a:t>Ie</a:t>
            </a:r>
            <a:r>
              <a:rPr lang="en-US" dirty="0" smtClean="0">
                <a:sym typeface="Wingdings"/>
              </a:rPr>
              <a:t>, 19</a:t>
            </a:r>
            <a:r>
              <a:rPr lang="en-US" baseline="30000" dirty="0" smtClean="0">
                <a:sym typeface="Wingdings"/>
              </a:rPr>
              <a:t>th</a:t>
            </a:r>
            <a:r>
              <a:rPr lang="en-US" dirty="0" smtClean="0">
                <a:sym typeface="Wingdings"/>
              </a:rPr>
              <a:t> C petticoats hoop bustle</a:t>
            </a:r>
          </a:p>
          <a:p>
            <a:r>
              <a:rPr lang="en-US" dirty="0" smtClean="0">
                <a:sym typeface="Wingdings"/>
              </a:rPr>
              <a:t>Fashion also (mostly) trickles down</a:t>
            </a:r>
          </a:p>
          <a:p>
            <a:pPr lvl="1"/>
            <a:r>
              <a:rPr lang="en-US" dirty="0" smtClean="0">
                <a:sym typeface="Wingdings"/>
              </a:rPr>
              <a:t>Wealth== most extreme version</a:t>
            </a:r>
          </a:p>
          <a:p>
            <a:pPr lvl="1"/>
            <a:r>
              <a:rPr lang="en-US" dirty="0" smtClean="0">
                <a:sym typeface="Wingdings"/>
              </a:rPr>
              <a:t>Try and extrapolate common fashion from court paintings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09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for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see a lot?</a:t>
            </a:r>
          </a:p>
          <a:p>
            <a:r>
              <a:rPr lang="en-US" dirty="0" smtClean="0"/>
              <a:t>What do you see sometimes?</a:t>
            </a:r>
          </a:p>
          <a:p>
            <a:r>
              <a:rPr lang="en-US" dirty="0" smtClean="0"/>
              <a:t>What do you never see together?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Try and construct an archetypical garment</a:t>
            </a:r>
          </a:p>
          <a:p>
            <a:pPr marL="114300" indent="0">
              <a:buNone/>
            </a:pPr>
            <a:r>
              <a:rPr lang="en-US" dirty="0" smtClean="0"/>
              <a:t>Draw it.  How is it trimmed?  How would you construct it?  Which accessories does it have?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68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Spanish 1520s</a:t>
            </a:r>
            <a:endParaRPr lang="en-US" dirty="0"/>
          </a:p>
        </p:txBody>
      </p:sp>
      <p:pic>
        <p:nvPicPr>
          <p:cNvPr id="4" name="Content Placeholder 3" descr="20180408_132815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3" t="21315" r="12476" b="23651"/>
          <a:stretch/>
        </p:blipFill>
        <p:spPr>
          <a:xfrm rot="5400000">
            <a:off x="-330626" y="2313125"/>
            <a:ext cx="3824972" cy="2033998"/>
          </a:xfrm>
        </p:spPr>
      </p:pic>
      <p:pic>
        <p:nvPicPr>
          <p:cNvPr id="5" name="Picture 4" descr="joan de burgunya 1520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6" t="32911"/>
          <a:stretch/>
        </p:blipFill>
        <p:spPr>
          <a:xfrm>
            <a:off x="2751422" y="1417638"/>
            <a:ext cx="2371029" cy="3824972"/>
          </a:xfrm>
          <a:prstGeom prst="rect">
            <a:avLst/>
          </a:prstGeom>
        </p:spPr>
      </p:pic>
      <p:pic>
        <p:nvPicPr>
          <p:cNvPr id="6" name="Picture 5" descr="Screenshot 2019-04-07 15.00.0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97" y="1417638"/>
            <a:ext cx="2433462" cy="3824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861" y="5526792"/>
            <a:ext cx="77435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a lot: Full sleeves, vertical trim on bodice, wide square neck, </a:t>
            </a:r>
            <a:r>
              <a:rPr lang="en-US" dirty="0" err="1" smtClean="0"/>
              <a:t>cofia</a:t>
            </a:r>
            <a:r>
              <a:rPr lang="en-US" dirty="0" smtClean="0"/>
              <a:t> y </a:t>
            </a:r>
            <a:r>
              <a:rPr lang="en-US" dirty="0" err="1" smtClean="0"/>
              <a:t>tranzado</a:t>
            </a:r>
            <a:endParaRPr lang="en-US" dirty="0" smtClean="0"/>
          </a:p>
          <a:p>
            <a:r>
              <a:rPr lang="en-US" dirty="0" smtClean="0"/>
              <a:t>See sometimes: </a:t>
            </a:r>
            <a:r>
              <a:rPr lang="en-US" dirty="0" err="1" smtClean="0"/>
              <a:t>cuttes</a:t>
            </a:r>
            <a:r>
              <a:rPr lang="en-US" dirty="0" smtClean="0"/>
              <a:t> on sleeves, split sleeves</a:t>
            </a:r>
          </a:p>
          <a:p>
            <a:r>
              <a:rPr lang="en-US" dirty="0" smtClean="0"/>
              <a:t>See never: Farthingales, surprisingly!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38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78281"/>
            <a:ext cx="7620000" cy="147159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8000" dirty="0" smtClean="0"/>
              <a:t>What’s missing?</a:t>
            </a:r>
            <a:endParaRPr lang="en-US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191961" y="6328126"/>
            <a:ext cx="5372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Case study: transitional style between 1520s and 1580s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25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never know everything</a:t>
            </a:r>
          </a:p>
          <a:p>
            <a:r>
              <a:rPr lang="en-US" dirty="0" smtClean="0"/>
              <a:t>It is more important to justify your decisions logically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73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Feel free to look over the books!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26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7417</TotalTime>
  <Words>921</Words>
  <Application>Microsoft Macintosh PowerPoint</Application>
  <PresentationFormat>On-screen Show (4:3)</PresentationFormat>
  <Paragraphs>143</Paragraphs>
  <Slides>20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Adjacency</vt:lpstr>
      <vt:lpstr>Researching the Obscure</vt:lpstr>
      <vt:lpstr>Background &amp; caveats</vt:lpstr>
      <vt:lpstr>Pros &amp; Cons of Obscure Garb</vt:lpstr>
      <vt:lpstr>Overview</vt:lpstr>
      <vt:lpstr>Find Resources: Extant pieces</vt:lpstr>
      <vt:lpstr>Extant Pieces vs Artistic Representation</vt:lpstr>
      <vt:lpstr>Case study: Extant Pieces</vt:lpstr>
      <vt:lpstr>Find resources: Period Art!</vt:lpstr>
      <vt:lpstr>Period Art Pitfalls</vt:lpstr>
      <vt:lpstr>Case Study: Painters</vt:lpstr>
      <vt:lpstr>Find Resources: Period Writing</vt:lpstr>
      <vt:lpstr>Case Study: Alcega</vt:lpstr>
      <vt:lpstr>Find Resources: Books</vt:lpstr>
      <vt:lpstr>Case Study: Books</vt:lpstr>
      <vt:lpstr>You have resources– now what?</vt:lpstr>
      <vt:lpstr>Look for trends</vt:lpstr>
      <vt:lpstr>Case Study: Spanish 1520s</vt:lpstr>
      <vt:lpstr>Don’t forget</vt:lpstr>
      <vt:lpstr>Remember</vt:lpstr>
      <vt:lpstr>Any questions?</vt:lpstr>
    </vt:vector>
  </TitlesOfParts>
  <Company>self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Researching the Obscure</dc:title>
  <dc:creator>Callie Jerman</dc:creator>
  <cp:lastModifiedBy>Callie Jerman</cp:lastModifiedBy>
  <cp:revision>41</cp:revision>
  <dcterms:created xsi:type="dcterms:W3CDTF">2019-04-04T22:58:29Z</dcterms:created>
  <dcterms:modified xsi:type="dcterms:W3CDTF">2019-06-01T03:44:29Z</dcterms:modified>
</cp:coreProperties>
</file>